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331" r:id="rId6"/>
    <p:sldId id="327" r:id="rId7"/>
    <p:sldId id="328" r:id="rId8"/>
    <p:sldId id="323" r:id="rId9"/>
    <p:sldId id="263" r:id="rId10"/>
    <p:sldId id="325" r:id="rId11"/>
    <p:sldId id="326" r:id="rId12"/>
    <p:sldId id="333" r:id="rId13"/>
    <p:sldId id="335" r:id="rId14"/>
    <p:sldId id="332" r:id="rId15"/>
    <p:sldId id="336"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8"/>
    <p:restoredTop sz="94610"/>
  </p:normalViewPr>
  <p:slideViewPr>
    <p:cSldViewPr snapToGrid="0" snapToObjects="1">
      <p:cViewPr varScale="1">
        <p:scale>
          <a:sx n="106" d="100"/>
          <a:sy n="106" d="100"/>
        </p:scale>
        <p:origin x="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1088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txBody>
          <a:bodyPr/>
          <a:lstStyle/>
          <a:p>
            <a:endParaRPr lang="en-US"/>
          </a:p>
        </p:txBody>
      </p:sp>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4"/>
          <a:stretch>
            <a:fillRect/>
          </a:stretch>
        </p:blipFill>
        <p:spPr>
          <a:xfrm>
            <a:off x="11273882" y="5712212"/>
            <a:ext cx="3356517" cy="2517388"/>
          </a:xfrm>
          <a:prstGeom prst="rect">
            <a:avLst/>
          </a:prstGeom>
        </p:spPr>
      </p:pic>
      <p:sp>
        <p:nvSpPr>
          <p:cNvPr id="6" name="TextBox 5">
            <a:extLst>
              <a:ext uri="{FF2B5EF4-FFF2-40B4-BE49-F238E27FC236}">
                <a16:creationId xmlns:a16="http://schemas.microsoft.com/office/drawing/2014/main" id="{951FDAC1-D2F9-C133-8CC1-7EFBF1F1C393}"/>
              </a:ext>
            </a:extLst>
          </p:cNvPr>
          <p:cNvSpPr txBox="1"/>
          <p:nvPr/>
        </p:nvSpPr>
        <p:spPr>
          <a:xfrm>
            <a:off x="5486400" y="7749162"/>
            <a:ext cx="3369138" cy="677108"/>
          </a:xfrm>
          <a:prstGeom prst="rect">
            <a:avLst/>
          </a:prstGeom>
          <a:noFill/>
        </p:spPr>
        <p:txBody>
          <a:bodyPr wrap="square" rtlCol="0">
            <a:spAutoFit/>
          </a:bodyPr>
          <a:lstStyle/>
          <a:p>
            <a:r>
              <a:rPr lang="en-US" sz="2000" dirty="0"/>
              <a:t>Swapnil Mondal</a:t>
            </a:r>
          </a:p>
          <a:p>
            <a:endParaRPr lang="en-US" dirty="0"/>
          </a:p>
        </p:txBody>
      </p:sp>
      <p:sp>
        <p:nvSpPr>
          <p:cNvPr id="8" name="TextBox 7">
            <a:extLst>
              <a:ext uri="{FF2B5EF4-FFF2-40B4-BE49-F238E27FC236}">
                <a16:creationId xmlns:a16="http://schemas.microsoft.com/office/drawing/2014/main" id="{B925C343-F689-19B0-679D-2BD91DD921C3}"/>
              </a:ext>
            </a:extLst>
          </p:cNvPr>
          <p:cNvSpPr txBox="1"/>
          <p:nvPr/>
        </p:nvSpPr>
        <p:spPr>
          <a:xfrm>
            <a:off x="5474072" y="7225942"/>
            <a:ext cx="2430672" cy="523220"/>
          </a:xfrm>
          <a:prstGeom prst="rect">
            <a:avLst/>
          </a:prstGeom>
          <a:noFill/>
        </p:spPr>
        <p:txBody>
          <a:bodyPr wrap="square" rtlCol="0">
            <a:spAutoFit/>
          </a:bodyPr>
          <a:lstStyle/>
          <a:p>
            <a:r>
              <a:rPr lang="en-US" sz="2800" dirty="0"/>
              <a:t>Presented By:-</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0EF219-1DAF-843E-91B7-EDEB1F089D61}"/>
              </a:ext>
            </a:extLst>
          </p:cNvPr>
          <p:cNvPicPr>
            <a:picLocks noChangeAspect="1"/>
          </p:cNvPicPr>
          <p:nvPr/>
        </p:nvPicPr>
        <p:blipFill>
          <a:blip r:embed="rId3"/>
          <a:srcRect l="2635" r="1577" b="2897"/>
          <a:stretch/>
        </p:blipFill>
        <p:spPr>
          <a:xfrm>
            <a:off x="4113480" y="72484"/>
            <a:ext cx="4818648" cy="7850457"/>
          </a:xfrm>
          <a:prstGeom prst="rect">
            <a:avLst/>
          </a:prstGeom>
        </p:spPr>
      </p:pic>
      <p:pic>
        <p:nvPicPr>
          <p:cNvPr id="8" name="Picture 7">
            <a:extLst>
              <a:ext uri="{FF2B5EF4-FFF2-40B4-BE49-F238E27FC236}">
                <a16:creationId xmlns:a16="http://schemas.microsoft.com/office/drawing/2014/main" id="{FC385EF5-4BAF-39D2-3B5B-47CB81010E0E}"/>
              </a:ext>
            </a:extLst>
          </p:cNvPr>
          <p:cNvPicPr>
            <a:picLocks noChangeAspect="1"/>
          </p:cNvPicPr>
          <p:nvPr/>
        </p:nvPicPr>
        <p:blipFill>
          <a:blip r:embed="rId4"/>
          <a:srcRect l="1650" t="1219" r="2778" b="1625"/>
          <a:stretch/>
        </p:blipFill>
        <p:spPr>
          <a:xfrm>
            <a:off x="9164984" y="1"/>
            <a:ext cx="4898023" cy="7995424"/>
          </a:xfrm>
          <a:prstGeom prst="rect">
            <a:avLst/>
          </a:prstGeom>
        </p:spPr>
      </p:pic>
      <p:sp>
        <p:nvSpPr>
          <p:cNvPr id="2" name="TextBox 1">
            <a:extLst>
              <a:ext uri="{FF2B5EF4-FFF2-40B4-BE49-F238E27FC236}">
                <a16:creationId xmlns:a16="http://schemas.microsoft.com/office/drawing/2014/main" id="{E04A00D4-33A7-C6A0-1FC8-7567CB17F66A}"/>
              </a:ext>
            </a:extLst>
          </p:cNvPr>
          <p:cNvSpPr txBox="1"/>
          <p:nvPr/>
        </p:nvSpPr>
        <p:spPr>
          <a:xfrm>
            <a:off x="84222" y="1279987"/>
            <a:ext cx="4029258" cy="6832640"/>
          </a:xfrm>
          <a:prstGeom prst="rect">
            <a:avLst/>
          </a:prstGeom>
          <a:noFill/>
        </p:spPr>
        <p:txBody>
          <a:bodyPr wrap="square" rtlCol="0">
            <a:spAutoFit/>
          </a:bodyPr>
          <a:lstStyle/>
          <a:p>
            <a:r>
              <a:rPr lang="en-US" sz="2000" dirty="0"/>
              <a:t>The Key Influencers chart shows factors increasing the likelihood of employees being single:</a:t>
            </a:r>
          </a:p>
          <a:p>
            <a:endParaRPr lang="en-US" sz="1800" dirty="0"/>
          </a:p>
          <a:p>
            <a:r>
              <a:rPr lang="en-US" sz="1800" b="1" dirty="0"/>
              <a:t>Age:</a:t>
            </a:r>
            <a:r>
              <a:rPr lang="en-US" sz="1800" dirty="0"/>
              <a:t> Younger employees </a:t>
            </a:r>
            <a:r>
              <a:rPr lang="en-US" sz="1800" b="1" dirty="0"/>
              <a:t>(≤15 years) </a:t>
            </a:r>
            <a:r>
              <a:rPr lang="en-US" sz="1800" dirty="0"/>
              <a:t>are </a:t>
            </a:r>
            <a:r>
              <a:rPr lang="en-US" sz="1800" b="1" dirty="0"/>
              <a:t>3.21x</a:t>
            </a:r>
            <a:r>
              <a:rPr lang="en-US" sz="1800" dirty="0"/>
              <a:t> more likely to be single, and those aged 15–20 are </a:t>
            </a:r>
            <a:r>
              <a:rPr lang="en-US" sz="1800" b="1" dirty="0"/>
              <a:t>1.57x</a:t>
            </a:r>
            <a:r>
              <a:rPr lang="en-US" sz="1800" dirty="0"/>
              <a:t> more likely.</a:t>
            </a:r>
          </a:p>
          <a:p>
            <a:r>
              <a:rPr lang="en-US" sz="1800" dirty="0"/>
              <a:t>Tenure: Newer employees (tenure ≤ 0 years) are </a:t>
            </a:r>
            <a:r>
              <a:rPr lang="en-US" sz="1800" b="1" dirty="0"/>
              <a:t>2.05x</a:t>
            </a:r>
            <a:r>
              <a:rPr lang="en-US" sz="1800" dirty="0"/>
              <a:t> more likely to be single.</a:t>
            </a:r>
          </a:p>
          <a:p>
            <a:endParaRPr lang="en-US" sz="1800" dirty="0"/>
          </a:p>
          <a:p>
            <a:r>
              <a:rPr lang="en-US" sz="1800" b="1" dirty="0"/>
              <a:t>Job Role:</a:t>
            </a:r>
            <a:r>
              <a:rPr lang="en-US" sz="1800" dirty="0"/>
              <a:t> Sales Representatives </a:t>
            </a:r>
            <a:r>
              <a:rPr lang="en-US" sz="1800" b="1" dirty="0"/>
              <a:t>(1.47x) </a:t>
            </a:r>
            <a:r>
              <a:rPr lang="en-US" sz="1800" dirty="0"/>
              <a:t>and Research Scientists </a:t>
            </a:r>
            <a:r>
              <a:rPr lang="en-US" sz="1800" b="1" dirty="0"/>
              <a:t>(1.20x) </a:t>
            </a:r>
            <a:r>
              <a:rPr lang="en-US" sz="1800" dirty="0"/>
              <a:t>are likelier to be single.</a:t>
            </a:r>
          </a:p>
          <a:p>
            <a:endParaRPr lang="en-US" sz="1800" dirty="0"/>
          </a:p>
          <a:p>
            <a:r>
              <a:rPr lang="en-US" sz="1800" b="1" dirty="0"/>
              <a:t>Experience: </a:t>
            </a:r>
            <a:r>
              <a:rPr lang="en-US" sz="1800" dirty="0"/>
              <a:t>Employees with </a:t>
            </a:r>
            <a:r>
              <a:rPr lang="en-US" sz="1800" b="1" dirty="0"/>
              <a:t>≤11</a:t>
            </a:r>
            <a:r>
              <a:rPr lang="en-US" sz="1800" dirty="0"/>
              <a:t> total working years are </a:t>
            </a:r>
            <a:r>
              <a:rPr lang="en-US" sz="1800" b="1" dirty="0"/>
              <a:t>1.26x</a:t>
            </a:r>
            <a:r>
              <a:rPr lang="en-US" sz="1800" dirty="0"/>
              <a:t> more likely to be single.</a:t>
            </a:r>
          </a:p>
          <a:p>
            <a:endParaRPr lang="en-US" sz="1800" dirty="0"/>
          </a:p>
          <a:p>
            <a:r>
              <a:rPr lang="en-US" sz="1800" b="1" dirty="0"/>
              <a:t>Growth Focus: </a:t>
            </a:r>
            <a:r>
              <a:rPr lang="en-US" sz="1800" dirty="0"/>
              <a:t>Higher Tenure and Growth Scores </a:t>
            </a:r>
            <a:r>
              <a:rPr lang="en-US" sz="1800" b="1" dirty="0"/>
              <a:t>(3.33) </a:t>
            </a:r>
            <a:r>
              <a:rPr lang="en-US" sz="1800" dirty="0"/>
              <a:t>correlate with a </a:t>
            </a:r>
            <a:r>
              <a:rPr lang="en-US" sz="1800" b="1" dirty="0"/>
              <a:t>1.26x </a:t>
            </a:r>
            <a:r>
              <a:rPr lang="en-US" sz="1800" dirty="0"/>
              <a:t>increase in being single. Younger, early-career employees are more likely to be single, reflecting their career and life stage.</a:t>
            </a:r>
            <a:endParaRPr lang="en-IN" sz="1800" dirty="0"/>
          </a:p>
        </p:txBody>
      </p:sp>
    </p:spTree>
    <p:extLst>
      <p:ext uri="{BB962C8B-B14F-4D97-AF65-F5344CB8AC3E}">
        <p14:creationId xmlns:p14="http://schemas.microsoft.com/office/powerpoint/2010/main" val="29524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236495" y="1656626"/>
            <a:ext cx="7231604" cy="5386039"/>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292635" y="1656626"/>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152899" y="940336"/>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940336"/>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4" name="Picture 2" descr="Demystifying HR Analytics and Workforce ...">
            <a:extLst>
              <a:ext uri="{FF2B5EF4-FFF2-40B4-BE49-F238E27FC236}">
                <a16:creationId xmlns:a16="http://schemas.microsoft.com/office/drawing/2014/main" id="{E0ABCE47-75EC-279A-18D1-D80541C48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1077218"/>
          </a:xfrm>
          <a:prstGeom prst="rect">
            <a:avLst/>
          </a:prstGeom>
        </p:spPr>
        <p:txBody>
          <a:bodyPr wrap="square">
            <a:spAutoFit/>
          </a:bodyPr>
          <a:lstStyle/>
          <a:p>
            <a:r>
              <a:rPr lang="en-US" sz="3200" b="1" i="1" dirty="0">
                <a:highlight>
                  <a:srgbClr val="FFFF00"/>
                </a:highlight>
              </a:rPr>
              <a:t>This dashboard provides key workforce insights for a </a:t>
            </a:r>
            <a:r>
              <a:rPr lang="en-US" sz="3200" b="1" dirty="0">
                <a:highlight>
                  <a:srgbClr val="FFFF00"/>
                </a:highlight>
              </a:rPr>
              <a:t>pharmaceutical company</a:t>
            </a:r>
            <a:r>
              <a:rPr lang="en-US" sz="3200" dirty="0">
                <a:highlight>
                  <a:srgbClr val="FFFF00"/>
                </a:highlight>
              </a:rPr>
              <a:t>:</a:t>
            </a:r>
          </a:p>
        </p:txBody>
      </p:sp>
      <p:sp>
        <p:nvSpPr>
          <p:cNvPr id="7" name="Rectangle 3">
            <a:extLst>
              <a:ext uri="{FF2B5EF4-FFF2-40B4-BE49-F238E27FC236}">
                <a16:creationId xmlns:a16="http://schemas.microsoft.com/office/drawing/2014/main" id="{72D9FDCD-6164-C3C6-7D1C-F86FC1D1BC75}"/>
              </a:ext>
            </a:extLst>
          </p:cNvPr>
          <p:cNvSpPr>
            <a:spLocks noChangeArrowheads="1"/>
          </p:cNvSpPr>
          <p:nvPr/>
        </p:nvSpPr>
        <p:spPr bwMode="auto">
          <a:xfrm>
            <a:off x="273949" y="2100024"/>
            <a:ext cx="1365541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Overall Trends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Attrition is highest in </a:t>
            </a:r>
            <a:r>
              <a:rPr kumimoji="0" lang="en-US" altLang="en-US" sz="2200" b="1" i="0" u="none" strike="noStrike" cap="none" normalizeH="0" baseline="0" dirty="0">
                <a:ln>
                  <a:noFill/>
                </a:ln>
                <a:solidFill>
                  <a:schemeClr val="tx1"/>
                </a:solidFill>
                <a:effectLst/>
                <a:latin typeface="Arial" panose="020B0604020202020204" pitchFamily="34" charset="0"/>
              </a:rPr>
              <a:t>Sales (21%)</a:t>
            </a:r>
            <a:r>
              <a:rPr kumimoji="0" lang="en-US" altLang="en-US" sz="2200" b="0" i="0" u="none" strike="noStrike" cap="none" normalizeH="0" baseline="0" dirty="0">
                <a:ln>
                  <a:noFill/>
                </a:ln>
                <a:solidFill>
                  <a:schemeClr val="tx1"/>
                </a:solidFill>
                <a:effectLst/>
                <a:latin typeface="Arial" panose="020B0604020202020204" pitchFamily="34" charset="0"/>
              </a:rPr>
              <a:t>, moderate in </a:t>
            </a:r>
            <a:r>
              <a:rPr kumimoji="0" lang="en-US" altLang="en-US" sz="2200" b="1" i="0" u="none" strike="noStrike" cap="none" normalizeH="0" baseline="0" dirty="0">
                <a:ln>
                  <a:noFill/>
                </a:ln>
                <a:solidFill>
                  <a:schemeClr val="tx1"/>
                </a:solidFill>
                <a:effectLst/>
                <a:latin typeface="Arial" panose="020B0604020202020204" pitchFamily="34" charset="0"/>
              </a:rPr>
              <a:t>HR (19%)</a:t>
            </a:r>
            <a:r>
              <a:rPr kumimoji="0" lang="en-US" altLang="en-US" sz="2200" b="0" i="0" u="none" strike="noStrike" cap="none" normalizeH="0" baseline="0" dirty="0">
                <a:ln>
                  <a:noFill/>
                </a:ln>
                <a:solidFill>
                  <a:schemeClr val="tx1"/>
                </a:solidFill>
                <a:effectLst/>
                <a:latin typeface="Arial" panose="020B0604020202020204" pitchFamily="34" charset="0"/>
              </a:rPr>
              <a:t>, and lowest in </a:t>
            </a:r>
            <a:r>
              <a:rPr kumimoji="0" lang="en-US" altLang="en-US" sz="2200" b="1" i="0" u="none" strike="noStrike" cap="none" normalizeH="0" baseline="0" dirty="0">
                <a:ln>
                  <a:noFill/>
                </a:ln>
                <a:solidFill>
                  <a:schemeClr val="tx1"/>
                </a:solidFill>
                <a:effectLst/>
                <a:latin typeface="Arial" panose="020B0604020202020204" pitchFamily="34" charset="0"/>
              </a:rPr>
              <a:t>R&amp;D (14%)</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Key Drivers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Young employees (≤21 years)</a:t>
            </a:r>
            <a:r>
              <a:rPr kumimoji="0" lang="en-US" altLang="en-US" sz="2200" b="0" i="0" u="none" strike="noStrike" cap="none" normalizeH="0" baseline="0" dirty="0">
                <a:ln>
                  <a:noFill/>
                </a:ln>
                <a:solidFill>
                  <a:schemeClr val="tx1"/>
                </a:solidFill>
                <a:effectLst/>
                <a:latin typeface="Arial" panose="020B0604020202020204" pitchFamily="34" charset="0"/>
              </a:rPr>
              <a:t> and those with </a:t>
            </a:r>
            <a:r>
              <a:rPr kumimoji="0" lang="en-US" altLang="en-US" sz="2200" b="1" i="0" u="none" strike="noStrike" cap="none" normalizeH="0" baseline="0" dirty="0">
                <a:ln>
                  <a:noFill/>
                </a:ln>
                <a:solidFill>
                  <a:schemeClr val="tx1"/>
                </a:solidFill>
                <a:effectLst/>
                <a:latin typeface="Arial" panose="020B0604020202020204" pitchFamily="34" charset="0"/>
              </a:rPr>
              <a:t>≤2 years of tenure</a:t>
            </a:r>
            <a:r>
              <a:rPr kumimoji="0" lang="en-US" altLang="en-US" sz="2200" b="0" i="0" u="none" strike="noStrike" cap="none" normalizeH="0" baseline="0" dirty="0">
                <a:ln>
                  <a:noFill/>
                </a:ln>
                <a:solidFill>
                  <a:schemeClr val="tx1"/>
                </a:solidFill>
                <a:effectLst/>
                <a:latin typeface="Arial" panose="020B0604020202020204" pitchFamily="34" charset="0"/>
              </a:rPr>
              <a:t> are most likely to leave.</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Overtime</a:t>
            </a:r>
            <a:r>
              <a:rPr kumimoji="0" lang="en-US" altLang="en-US" sz="2200" b="0" i="0" u="none" strike="noStrike" cap="none" normalizeH="0" baseline="0" dirty="0">
                <a:ln>
                  <a:noFill/>
                </a:ln>
                <a:solidFill>
                  <a:schemeClr val="tx1"/>
                </a:solidFill>
                <a:effectLst/>
                <a:latin typeface="Arial" panose="020B0604020202020204" pitchFamily="34" charset="0"/>
              </a:rPr>
              <a:t> increases attrition likelihood significantly.</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Single employees</a:t>
            </a:r>
            <a:r>
              <a:rPr kumimoji="0" lang="en-US" altLang="en-US" sz="2200" b="0" i="0" u="none" strike="noStrike" cap="none" normalizeH="0" baseline="0" dirty="0">
                <a:ln>
                  <a:noFill/>
                </a:ln>
                <a:solidFill>
                  <a:schemeClr val="tx1"/>
                </a:solidFill>
                <a:effectLst/>
                <a:latin typeface="Arial" panose="020B0604020202020204" pitchFamily="34" charset="0"/>
              </a:rPr>
              <a:t> show the highest attrition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Role and Income Factors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Roles like </a:t>
            </a:r>
            <a:r>
              <a:rPr kumimoji="0" lang="en-US" altLang="en-US" sz="2200" b="1" i="0" u="none" strike="noStrike" cap="none" normalizeH="0" baseline="0" dirty="0">
                <a:ln>
                  <a:noFill/>
                </a:ln>
                <a:solidFill>
                  <a:schemeClr val="tx1"/>
                </a:solidFill>
                <a:effectLst/>
                <a:latin typeface="Arial" panose="020B0604020202020204" pitchFamily="34" charset="0"/>
              </a:rPr>
              <a:t>Sales Representatives</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Research Scientists</a:t>
            </a:r>
            <a:r>
              <a:rPr kumimoji="0" lang="en-US" altLang="en-US" sz="2200" b="0" i="0" u="none" strike="noStrike" cap="none" normalizeH="0" baseline="0" dirty="0">
                <a:ln>
                  <a:noFill/>
                </a:ln>
                <a:solidFill>
                  <a:schemeClr val="tx1"/>
                </a:solidFill>
                <a:effectLst/>
                <a:latin typeface="Arial" panose="020B0604020202020204" pitchFamily="34" charset="0"/>
              </a:rPr>
              <a:t> face higher attrition risks.</a:t>
            </a:r>
          </a:p>
          <a:p>
            <a:pPr marL="800100" lvl="1" indent="-342900" eaLnBrk="0" fontAlgn="base" hangingPunct="0">
              <a:spcBef>
                <a:spcPct val="0"/>
              </a:spcBef>
              <a:spcAft>
                <a:spcPct val="0"/>
              </a:spcAft>
              <a:buFont typeface="Arial" panose="020B0604020202020204" pitchFamily="34" charset="0"/>
              <a:buChar char="•"/>
            </a:pPr>
            <a:r>
              <a:rPr kumimoji="0" lang="en-US" altLang="en-US" sz="2200" b="1" i="0" u="none" strike="noStrike" cap="none" normalizeH="0" baseline="0" dirty="0">
                <a:ln>
                  <a:noFill/>
                </a:ln>
                <a:solidFill>
                  <a:schemeClr val="tx1"/>
                </a:solidFill>
                <a:effectLst/>
                <a:latin typeface="Arial" panose="020B0604020202020204" pitchFamily="34" charset="0"/>
              </a:rPr>
              <a:t>Sales department income</a:t>
            </a:r>
            <a:r>
              <a:rPr kumimoji="0" lang="en-US" altLang="en-US" sz="2200" b="0" i="0" u="none" strike="noStrike" cap="none" normalizeH="0" baseline="0" dirty="0">
                <a:ln>
                  <a:noFill/>
                </a:ln>
                <a:solidFill>
                  <a:schemeClr val="tx1"/>
                </a:solidFill>
                <a:effectLst/>
                <a:latin typeface="Arial" panose="020B0604020202020204" pitchFamily="34" charset="0"/>
              </a:rPr>
              <a:t> is 27.55% below target, likely contributing to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Moderate scores for </a:t>
            </a:r>
            <a:r>
              <a:rPr kumimoji="0" lang="en-US" altLang="en-US" sz="2200" b="1" i="0" u="none" strike="noStrike" cap="none" normalizeH="0" baseline="0" dirty="0">
                <a:ln>
                  <a:noFill/>
                </a:ln>
                <a:solidFill>
                  <a:schemeClr val="tx1"/>
                </a:solidFill>
                <a:effectLst/>
                <a:latin typeface="Arial" panose="020B0604020202020204" pitchFamily="34" charset="0"/>
              </a:rPr>
              <a:t>engagement (13.65)</a:t>
            </a:r>
            <a:r>
              <a:rPr kumimoji="0" lang="en-US" altLang="en-US" sz="2200" b="0" i="0" u="none" strike="noStrike" cap="none" normalizeH="0" baseline="0" dirty="0">
                <a:ln>
                  <a:noFill/>
                </a:ln>
                <a:solidFill>
                  <a:schemeClr val="tx1"/>
                </a:solidFill>
                <a:effectLst/>
                <a:latin typeface="Arial" panose="020B0604020202020204" pitchFamily="34" charset="0"/>
              </a:rPr>
              <a:t> and </a:t>
            </a:r>
            <a:r>
              <a:rPr kumimoji="0" lang="en-US" altLang="en-US" sz="2200" b="1" i="0" u="none" strike="noStrike" cap="none" normalizeH="0" baseline="0" dirty="0">
                <a:ln>
                  <a:noFill/>
                </a:ln>
                <a:solidFill>
                  <a:schemeClr val="tx1"/>
                </a:solidFill>
                <a:effectLst/>
                <a:latin typeface="Arial" panose="020B0604020202020204" pitchFamily="34" charset="0"/>
              </a:rPr>
              <a:t>job satisfaction (2.73)</a:t>
            </a:r>
            <a:r>
              <a:rPr kumimoji="0" lang="en-US" altLang="en-US" sz="2200" b="0" i="0" u="none" strike="noStrike" cap="none" normalizeH="0" baseline="0" dirty="0">
                <a:ln>
                  <a:noFill/>
                </a:ln>
                <a:solidFill>
                  <a:schemeClr val="tx1"/>
                </a:solidFill>
                <a:effectLst/>
                <a:latin typeface="Arial" panose="020B0604020202020204" pitchFamily="34" charset="0"/>
              </a:rPr>
              <a:t> suggest room for improvement.</a:t>
            </a:r>
          </a:p>
          <a:p>
            <a:pPr marL="800100" lvl="1" indent="-342900" eaLnBrk="0" fontAlgn="base" hangingPunct="0">
              <a:spcBef>
                <a:spcPct val="0"/>
              </a:spcBef>
              <a:spcAft>
                <a:spcPct val="0"/>
              </a:spcAft>
              <a:buFont typeface="Arial" panose="020B0604020202020204" pitchFamily="34" charset="0"/>
              <a:buChar char="•"/>
            </a:pPr>
            <a:r>
              <a:rPr kumimoji="0" lang="en-US" altLang="en-US" sz="2200" b="0" i="0" u="none" strike="noStrike" cap="none" normalizeH="0" baseline="0" dirty="0">
                <a:ln>
                  <a:noFill/>
                </a:ln>
                <a:solidFill>
                  <a:schemeClr val="tx1"/>
                </a:solidFill>
                <a:effectLst/>
                <a:latin typeface="Arial" panose="020B0604020202020204" pitchFamily="34" charset="0"/>
              </a:rPr>
              <a:t>Work-life balance and career growth are key areas to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Demystifying HR Analytics and Workforce ...">
            <a:extLst>
              <a:ext uri="{FF2B5EF4-FFF2-40B4-BE49-F238E27FC236}">
                <a16:creationId xmlns:a16="http://schemas.microsoft.com/office/drawing/2014/main" id="{C6D4F46D-38AF-BDA4-5DCF-E0AB62B72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4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B5AA7-6ED0-072A-A55C-3947D9F4DE6C}"/>
              </a:ext>
            </a:extLst>
          </p:cNvPr>
          <p:cNvSpPr txBox="1"/>
          <p:nvPr/>
        </p:nvSpPr>
        <p:spPr>
          <a:xfrm>
            <a:off x="3322320" y="350520"/>
            <a:ext cx="8534400" cy="630942"/>
          </a:xfrm>
          <a:prstGeom prst="rect">
            <a:avLst/>
          </a:prstGeom>
          <a:noFill/>
        </p:spPr>
        <p:txBody>
          <a:bodyPr wrap="square" rtlCol="0">
            <a:spAutoFit/>
          </a:bodyPr>
          <a:lstStyle/>
          <a:p>
            <a:r>
              <a:rPr lang="en-US" sz="3500" b="1" dirty="0">
                <a:solidFill>
                  <a:srgbClr val="5B2D29"/>
                </a:solidFill>
                <a:latin typeface="Arial" panose="020B0604020202020204" pitchFamily="34" charset="0"/>
                <a:cs typeface="Arial" panose="020B0604020202020204" pitchFamily="34" charset="0"/>
              </a:rPr>
              <a:t>SUGGESTIONS FOR IMPROVEMENT</a:t>
            </a:r>
          </a:p>
        </p:txBody>
      </p:sp>
      <p:pic>
        <p:nvPicPr>
          <p:cNvPr id="4" name="Picture 2" descr="Demystifying HR Analytics and Workforce ...">
            <a:extLst>
              <a:ext uri="{FF2B5EF4-FFF2-40B4-BE49-F238E27FC236}">
                <a16:creationId xmlns:a16="http://schemas.microsoft.com/office/drawing/2014/main" id="{7CBB967A-B175-AA22-AA62-24538E21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72A8C86F-F7AB-3FB4-1547-6364F8DE362E}"/>
              </a:ext>
            </a:extLst>
          </p:cNvPr>
          <p:cNvSpPr>
            <a:spLocks noChangeArrowheads="1"/>
          </p:cNvSpPr>
          <p:nvPr/>
        </p:nvSpPr>
        <p:spPr bwMode="auto">
          <a:xfrm>
            <a:off x="311646" y="1255782"/>
            <a:ext cx="14029194"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spcCol="91440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Job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employee engagement surveys.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wellness programs and recognize employee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Performance Ratings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training and regular feedback to improve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Gender Diversity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Promote equal opportunities and flexible working conditions</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Reduce High Attrition in Sales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Improve incentives and reduce workload stress.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training and career growth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Retain Younger and Less-Tenured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Implement mentorship programs.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clear career progression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Address Work-Life Balance</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Minimize overtime workloads.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Offer flexible work arrangements.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Support Single Employees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Provide social engagement activities and work-life balance perks.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Tackle Income Gaps</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Align salaries with industry benchmarks.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Introduce bonuses or rewards for target achievements.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Enhance Engagement and Satisfaction</a:t>
            </a:r>
            <a:r>
              <a:rPr kumimoji="0" lang="en-US" altLang="en-US" sz="2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Strengthen onboarding programs and recognize employee contributions.</a:t>
            </a:r>
          </a:p>
          <a:p>
            <a:pPr lvl="1" eaLnBrk="0" fontAlgn="base" hangingPunct="0">
              <a:spcBef>
                <a:spcPct val="0"/>
              </a:spcBef>
              <a:spcAft>
                <a:spcPct val="0"/>
              </a:spcAft>
              <a:buFontTx/>
              <a:buChar char="•"/>
            </a:pPr>
            <a:r>
              <a:rPr kumimoji="0" lang="en-US" altLang="en-US" sz="2200" b="0" i="0" u="none" strike="noStrike" cap="none" normalizeH="0" baseline="0" dirty="0">
                <a:ln>
                  <a:noFill/>
                </a:ln>
                <a:solidFill>
                  <a:schemeClr val="tx1"/>
                </a:solidFill>
                <a:effectLst/>
                <a:latin typeface="Arial" panose="020B0604020202020204" pitchFamily="34" charset="0"/>
              </a:rPr>
              <a:t>Conduct regular surveys to address dissatisfaction proactively.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51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15553"/>
          </a:xfrm>
          <a:prstGeom prst="rect">
            <a:avLst/>
          </a:prstGeom>
          <a:noFill/>
        </p:spPr>
        <p:txBody>
          <a:bodyPr wrap="square" rtlCol="0">
            <a:spAutoFit/>
          </a:bodyPr>
          <a:lstStyle/>
          <a:p>
            <a:pPr algn="ctr"/>
            <a:r>
              <a:rPr lang="en-US" sz="3400" b="1" dirty="0">
                <a:solidFill>
                  <a:srgbClr val="5B2D29"/>
                </a:solidFill>
                <a:latin typeface="Arial" panose="020B0604020202020204" pitchFamily="34" charset="0"/>
                <a:cs typeface="Arial" panose="020B0604020202020204" pitchFamily="34" charset="0"/>
              </a:rPr>
              <a:t>CONCLUSION FOR HR ANALYSIS</a:t>
            </a:r>
            <a:endParaRPr lang="en-IN" sz="3400" b="1" dirty="0">
              <a:solidFill>
                <a:srgbClr val="5B2D29"/>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891" t="12247" r="7572" b="13578"/>
          <a:stretch/>
        </p:blipFill>
        <p:spPr>
          <a:xfrm>
            <a:off x="1" y="1"/>
            <a:ext cx="3568389" cy="1164296"/>
          </a:xfrm>
          <a:prstGeom prst="rect">
            <a:avLst/>
          </a:prstGeom>
        </p:spPr>
      </p:pic>
      <p:pic>
        <p:nvPicPr>
          <p:cNvPr id="2050" name="Picture 2" descr="Demystifying HR Analytics and Workforce ...">
            <a:extLst>
              <a:ext uri="{FF2B5EF4-FFF2-40B4-BE49-F238E27FC236}">
                <a16:creationId xmlns:a16="http://schemas.microsoft.com/office/drawing/2014/main" id="{DE0469F1-BD7A-60BF-03B2-9729CE6FD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BAB4130-CAB1-3B6C-E901-8C63717328E2}"/>
              </a:ext>
            </a:extLst>
          </p:cNvPr>
          <p:cNvSpPr>
            <a:spLocks noChangeArrowheads="1"/>
          </p:cNvSpPr>
          <p:nvPr/>
        </p:nvSpPr>
        <p:spPr bwMode="auto">
          <a:xfrm>
            <a:off x="412596" y="1815227"/>
            <a:ext cx="106382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Monthly Income, Age, and Total Working Years are key drivers of employee attrition.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The highest attrition rates in certain departments are due to low monthly income and job dissatisfaction.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Single employees are at higher risk of leaving than married or divorced employees, especially in demanding roles.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Frequent overtime increases the likelihood of leaving by 2.93x.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Geographical Analysis identifies employee clusters for localized engagement and retention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Employees with lower job satisfaction and shorter tenure are more likely to leave.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Recommendations include revising compensation packages, reducing overtime, enhancing work-life balance, and tailoring retention strategies.</a:t>
            </a:r>
          </a:p>
        </p:txBody>
      </p:sp>
    </p:spTree>
    <p:extLst>
      <p:ext uri="{BB962C8B-B14F-4D97-AF65-F5344CB8AC3E}">
        <p14:creationId xmlns:p14="http://schemas.microsoft.com/office/powerpoint/2010/main" val="127540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47DE1-6D0E-3FB6-B1C1-BB597898E61D}"/>
              </a:ext>
            </a:extLst>
          </p:cNvPr>
          <p:cNvSpPr txBox="1"/>
          <p:nvPr/>
        </p:nvSpPr>
        <p:spPr>
          <a:xfrm>
            <a:off x="1560786" y="1928685"/>
            <a:ext cx="11508827" cy="2523768"/>
          </a:xfrm>
          <a:prstGeom prst="rect">
            <a:avLst/>
          </a:prstGeom>
          <a:noFill/>
        </p:spPr>
        <p:txBody>
          <a:bodyPr wrap="square" rtlCol="0">
            <a:spAutoFit/>
          </a:bodyPr>
          <a:lstStyle/>
          <a:p>
            <a:pPr algn="ctr"/>
            <a:r>
              <a:rPr lang="en-IN" sz="5400" dirty="0"/>
              <a:t>Empowering decisions through insights </a:t>
            </a:r>
          </a:p>
          <a:p>
            <a:pPr algn="ctr"/>
            <a:endParaRPr lang="en-IN" sz="5400" dirty="0"/>
          </a:p>
          <a:p>
            <a:pPr algn="ctr"/>
            <a:r>
              <a:rPr lang="en-US" sz="5000" b="1" dirty="0">
                <a:solidFill>
                  <a:srgbClr val="5B2D29"/>
                </a:solidFill>
                <a:latin typeface="Arial" panose="020B0604020202020204" pitchFamily="34" charset="0"/>
                <a:cs typeface="Arial" panose="020B0604020202020204" pitchFamily="34" charset="0"/>
              </a:rPr>
              <a:t>THANK YOU!!</a:t>
            </a:r>
          </a:p>
        </p:txBody>
      </p:sp>
      <p:pic>
        <p:nvPicPr>
          <p:cNvPr id="3" name="Picture 2" descr="Demystifying HR Analytics and Workforce ...">
            <a:extLst>
              <a:ext uri="{FF2B5EF4-FFF2-40B4-BE49-F238E27FC236}">
                <a16:creationId xmlns:a16="http://schemas.microsoft.com/office/drawing/2014/main" id="{3AB62AD7-EF7C-AB6B-EE2C-880900DA2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359805"/>
            <a:ext cx="14630400" cy="86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8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a:lnSpc>
                <a:spcPts val="2750"/>
              </a:lnSpc>
            </a:pPr>
            <a:r>
              <a:rPr lang="en-US" sz="2400" dirty="0"/>
              <a:t>This dashboard provides insights into employee metrics for a </a:t>
            </a:r>
            <a:r>
              <a:rPr lang="en-US" sz="2400" b="1" dirty="0"/>
              <a:t>pharmaceutical company</a:t>
            </a:r>
            <a:r>
              <a:rPr lang="en-US" sz="1800" dirty="0"/>
              <a:t>:</a:t>
            </a:r>
          </a:p>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2151521"/>
            <a:ext cx="3521100" cy="2441693"/>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684" y="2951734"/>
            <a:ext cx="563249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4000" dirty="0">
              <a:highlight>
                <a:srgbClr val="00FF00"/>
              </a:highlight>
            </a:endParaRPr>
          </a:p>
        </p:txBody>
      </p:sp>
      <p:sp>
        <p:nvSpPr>
          <p:cNvPr id="3" name="Text 1"/>
          <p:cNvSpPr/>
          <p:nvPr/>
        </p:nvSpPr>
        <p:spPr>
          <a:xfrm>
            <a:off x="628032" y="3810165"/>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739544"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627972"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583489" y="4754715"/>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583489" y="5415491"/>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627972" y="6487466"/>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460860" y="6589644"/>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0110" y="3806472"/>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860" y="4373184"/>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0">
            <a:extLst>
              <a:ext uri="{FF2B5EF4-FFF2-40B4-BE49-F238E27FC236}">
                <a16:creationId xmlns:a16="http://schemas.microsoft.com/office/drawing/2014/main" id="{42072942-F7ED-CA70-8268-EA3D2DF7E8AB}"/>
              </a:ext>
            </a:extLst>
          </p:cNvPr>
          <p:cNvSpPr/>
          <p:nvPr/>
        </p:nvSpPr>
        <p:spPr>
          <a:xfrm>
            <a:off x="627972" y="396654"/>
            <a:ext cx="4641860" cy="704017"/>
          </a:xfrm>
          <a:prstGeom prst="rect">
            <a:avLst/>
          </a:prstGeom>
          <a:noFill/>
          <a:ln/>
        </p:spPr>
        <p:txBody>
          <a:bodyPr wrap="none" lIns="0" tIns="0" rIns="0" bIns="0" rtlCol="0" anchor="t"/>
          <a:lstStyle/>
          <a:p>
            <a:pPr marL="0" indent="0">
              <a:lnSpc>
                <a:spcPts val="5500"/>
              </a:lnSpc>
              <a:buNone/>
            </a:pPr>
            <a:r>
              <a:rPr lang="en-US" sz="4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Objective of the project</a:t>
            </a:r>
            <a:endParaRPr lang="en-US" sz="4000" dirty="0">
              <a:highlight>
                <a:srgbClr val="00FF00"/>
              </a:highlight>
            </a:endParaRPr>
          </a:p>
        </p:txBody>
      </p:sp>
      <p:sp>
        <p:nvSpPr>
          <p:cNvPr id="13" name="TextBox 12">
            <a:extLst>
              <a:ext uri="{FF2B5EF4-FFF2-40B4-BE49-F238E27FC236}">
                <a16:creationId xmlns:a16="http://schemas.microsoft.com/office/drawing/2014/main" id="{6A963818-9854-6746-F2D6-0A447F50D278}"/>
              </a:ext>
            </a:extLst>
          </p:cNvPr>
          <p:cNvSpPr txBox="1"/>
          <p:nvPr/>
        </p:nvSpPr>
        <p:spPr>
          <a:xfrm>
            <a:off x="627972" y="1239576"/>
            <a:ext cx="13513339" cy="1508105"/>
          </a:xfrm>
          <a:prstGeom prst="rect">
            <a:avLst/>
          </a:prstGeom>
          <a:noFill/>
        </p:spPr>
        <p:txBody>
          <a:bodyPr wrap="square" rtlCol="0">
            <a:spAutoFit/>
          </a:bodyPr>
          <a:lstStyle/>
          <a:p>
            <a:r>
              <a:rPr lang="en-US" sz="2300" dirty="0"/>
              <a:t>This project involves the development and analysis of an </a:t>
            </a:r>
            <a:r>
              <a:rPr lang="en-US" sz="2300" b="1" dirty="0"/>
              <a:t>Employee Attrition Dashboard</a:t>
            </a:r>
            <a:r>
              <a:rPr lang="en-US" sz="2300" dirty="0"/>
              <a:t> using Power BI to understand factors driving employee turnover and provide actionable insights for improvement. The dashboard highlights key metrics such as employee demographics, job satisfaction, performance ratings, income distribution, and attrition rates across various departments, roles, and demographics.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txBody>
          <a:bodyPr/>
          <a:lstStyle/>
          <a:p>
            <a:endParaRPr lang="en-US"/>
          </a:p>
        </p:txBody>
      </p:sp>
      <p:sp>
        <p:nvSpPr>
          <p:cNvPr id="6" name="Shape 3"/>
          <p:cNvSpPr/>
          <p:nvPr/>
        </p:nvSpPr>
        <p:spPr>
          <a:xfrm>
            <a:off x="1435477" y="3028950"/>
            <a:ext cx="837724" cy="30480"/>
          </a:xfrm>
          <a:prstGeom prst="roundRect">
            <a:avLst>
              <a:gd name="adj" fmla="val 329856"/>
            </a:avLst>
          </a:prstGeom>
          <a:solidFill>
            <a:srgbClr val="D6BADD"/>
          </a:solidFill>
          <a:ln/>
        </p:spPr>
        <p:txBody>
          <a:bodyPr/>
          <a:lstStyle/>
          <a:p>
            <a:endParaRPr lang="en-US"/>
          </a:p>
        </p:txBody>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txBody>
          <a:bodyPr/>
          <a:lstStyle/>
          <a:p>
            <a:endParaRPr lang="en-US"/>
          </a:p>
        </p:txBody>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txBody>
          <a:bodyPr/>
          <a:lstStyle/>
          <a:p>
            <a:endParaRPr lang="en-US"/>
          </a:p>
        </p:txBody>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789279"/>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871174" y="947856"/>
            <a:ext cx="8610972" cy="507737"/>
          </a:xfrm>
        </p:spPr>
        <p:txBody>
          <a:bodyPr/>
          <a:lstStyle/>
          <a:p>
            <a:r>
              <a:rPr sz="2400" b="1" i="1" dirty="0">
                <a:solidFill>
                  <a:schemeClr val="tx1"/>
                </a:solidFill>
                <a:highlight>
                  <a:srgbClr val="00FF00"/>
                </a:highlight>
              </a:rPr>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166946"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C518B-C0F7-50BF-33FA-14A07C8FDF0A}"/>
              </a:ext>
            </a:extLst>
          </p:cNvPr>
          <p:cNvPicPr>
            <a:picLocks noChangeAspect="1"/>
          </p:cNvPicPr>
          <p:nvPr/>
        </p:nvPicPr>
        <p:blipFill>
          <a:blip r:embed="rId2"/>
          <a:stretch>
            <a:fillRect/>
          </a:stretch>
        </p:blipFill>
        <p:spPr>
          <a:xfrm>
            <a:off x="24063" y="12032"/>
            <a:ext cx="14875727" cy="8242766"/>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C5F89-450C-2353-6B55-8E66BC80FD3D}"/>
              </a:ext>
            </a:extLst>
          </p:cNvPr>
          <p:cNvPicPr>
            <a:picLocks noChangeAspect="1"/>
          </p:cNvPicPr>
          <p:nvPr/>
        </p:nvPicPr>
        <p:blipFill>
          <a:blip r:embed="rId2"/>
          <a:stretch>
            <a:fillRect/>
          </a:stretch>
        </p:blipFill>
        <p:spPr>
          <a:xfrm>
            <a:off x="0" y="0"/>
            <a:ext cx="14630400" cy="8396868"/>
          </a:xfrm>
          <a:prstGeom prst="rect">
            <a:avLst/>
          </a:prstGeom>
        </p:spPr>
      </p:pic>
    </p:spTree>
    <p:extLst>
      <p:ext uri="{BB962C8B-B14F-4D97-AF65-F5344CB8AC3E}">
        <p14:creationId xmlns:p14="http://schemas.microsoft.com/office/powerpoint/2010/main" val="306338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462431"/>
            <a:ext cx="14010752" cy="2061353"/>
          </a:xfrm>
        </p:spPr>
        <p:txBody>
          <a:bodyPr>
            <a:normAutofit/>
          </a:bodyPr>
          <a:lstStyle/>
          <a:p>
            <a:pPr marL="0" indent="0">
              <a:buNone/>
            </a:pPr>
            <a:r>
              <a:rPr lang="en-US" sz="2500" dirty="0"/>
              <a:t>DAX is a collection of functions, operators, and constants that can be used in a formula, or expression, to calculate and return one or more values.</a:t>
            </a:r>
          </a:p>
          <a:p>
            <a:pPr marL="0" indent="0">
              <a:buNone/>
            </a:pPr>
            <a:r>
              <a:rPr lang="en-US" sz="2500" dirty="0"/>
              <a:t>Data Analysis Expressions, or “DAX” includes a library of over 200 functions, operators, and constructs and are similar to Excel formulas</a:t>
            </a:r>
          </a:p>
          <a:p>
            <a:pPr marL="0" indent="0">
              <a:buNone/>
            </a:pPr>
            <a:endParaRPr lang="en-US" sz="2500" dirty="0"/>
          </a:p>
        </p:txBody>
      </p:sp>
      <p:pic>
        <p:nvPicPr>
          <p:cNvPr id="3" name="Picture 2"/>
          <p:cNvPicPr>
            <a:picLocks noChangeAspect="1"/>
          </p:cNvPicPr>
          <p:nvPr/>
        </p:nvPicPr>
        <p:blipFill>
          <a:blip r:embed="rId3"/>
          <a:stretch>
            <a:fillRect/>
          </a:stretch>
        </p:blipFill>
        <p:spPr>
          <a:xfrm>
            <a:off x="10173547" y="15096"/>
            <a:ext cx="4456853" cy="1169370"/>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340712" y="3988823"/>
            <a:ext cx="6654007"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170924" y="3840071"/>
            <a:ext cx="7647091" cy="4081117"/>
          </a:xfrm>
          <a:prstGeom prst="rect">
            <a:avLst/>
          </a:prstGeom>
          <a:noFill/>
        </p:spPr>
        <p:txBody>
          <a:bodyPr wrap="square">
            <a:spAutoFit/>
          </a:bodyPr>
          <a:lstStyle/>
          <a:p>
            <a:r>
              <a:rPr lang="en-US" sz="2160" dirty="0">
                <a:solidFill>
                  <a:srgbClr val="000000"/>
                </a:solidFill>
                <a:latin typeface="Consolas" panose="020B0609020204030204" pitchFamily="49" charset="0"/>
              </a:rPr>
              <a:t>Tenure and Growth Score = </a:t>
            </a:r>
          </a:p>
          <a:p>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r>
              <a:rPr lang="en-US" sz="2160" dirty="0">
                <a:solidFill>
                  <a:srgbClr val="000000"/>
                </a:solidFill>
                <a:latin typeface="Consolas" panose="020B0609020204030204" pitchFamily="49" charset="0"/>
              </a:rPr>
              <a:t>    )</a:t>
            </a:r>
          </a:p>
          <a:p>
            <a:r>
              <a:rPr lang="en-US" sz="2160"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2114F729-A748-5845-51BD-9AA0ADE2A4DC}"/>
              </a:ext>
            </a:extLst>
          </p:cNvPr>
          <p:cNvSpPr/>
          <p:nvPr/>
        </p:nvSpPr>
        <p:spPr>
          <a:xfrm>
            <a:off x="287866" y="3749673"/>
            <a:ext cx="6706853"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082821" y="3749672"/>
            <a:ext cx="7215797" cy="4171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3"/>
          <a:stretch>
            <a:fillRect/>
          </a:stretch>
        </p:blipFill>
        <p:spPr>
          <a:xfrm>
            <a:off x="6324124" y="3922752"/>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4"/>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151723" y="0"/>
            <a:ext cx="5300811" cy="6001643"/>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CF999B4-F8E7-BD5B-DA45-FB491B7CD127}"/>
              </a:ext>
            </a:extLst>
          </p:cNvPr>
          <p:cNvSpPr txBox="1"/>
          <p:nvPr/>
        </p:nvSpPr>
        <p:spPr>
          <a:xfrm>
            <a:off x="9151723" y="6426145"/>
            <a:ext cx="3705633" cy="830997"/>
          </a:xfrm>
          <a:prstGeom prst="rect">
            <a:avLst/>
          </a:prstGeom>
          <a:noFill/>
        </p:spPr>
        <p:txBody>
          <a:bodyPr wrap="square">
            <a:spAutoFit/>
          </a:bodyPr>
          <a:lstStyle/>
          <a:p>
            <a:r>
              <a:rPr lang="en-US" sz="2400" b="1" dirty="0">
                <a:highlight>
                  <a:srgbClr val="FFFF00"/>
                </a:highlight>
              </a:rPr>
              <a:t>Predictions made by the </a:t>
            </a:r>
          </a:p>
          <a:p>
            <a:r>
              <a:rPr lang="en-US" sz="2400" b="1" dirty="0">
                <a:highlight>
                  <a:srgbClr val="FFFF00"/>
                </a:highlight>
              </a:rPr>
              <a:t>Random Forest Classifier</a:t>
            </a:r>
            <a:r>
              <a:rPr lang="en-US" dirty="0">
                <a:highlight>
                  <a:srgbClr val="FFFF00"/>
                </a:highlight>
              </a:rPr>
              <a:t>.</a:t>
            </a:r>
            <a:endParaRPr lang="en-IN"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4779</TotalTime>
  <Words>1231</Words>
  <Application>Microsoft Macintosh PowerPoint</Application>
  <PresentationFormat>Custom</PresentationFormat>
  <Paragraphs>159</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Google Sans</vt:lpstr>
      <vt:lpstr>Source Sans Pro</vt:lpstr>
      <vt:lpstr>Source Serif Pro Semi Bold</vt:lpstr>
      <vt:lpstr>Office Theme</vt:lpstr>
      <vt:lpstr>PowerPoint Presentation</vt:lpstr>
      <vt:lpstr>PowerPoint Presentation</vt:lpstr>
      <vt:lpstr>PowerPoint Presentation</vt:lpstr>
      <vt:lpstr>PowerPoint Presentation</vt:lpstr>
      <vt:lpstr>HR Dataset Overview </vt:lpstr>
      <vt:lpstr>PowerPoint Presentation</vt:lpstr>
      <vt:lpstr>PowerPoint Presentation</vt:lpstr>
      <vt:lpstr>Data Analysis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Swapnil Mondal</cp:lastModifiedBy>
  <cp:revision>37</cp:revision>
  <dcterms:created xsi:type="dcterms:W3CDTF">2024-11-24T06:26:29Z</dcterms:created>
  <dcterms:modified xsi:type="dcterms:W3CDTF">2025-03-07T16:00:29Z</dcterms:modified>
</cp:coreProperties>
</file>